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9" r:id="rId1"/>
    <p:sldMasterId id="2147483660" r:id="rId2"/>
    <p:sldMasterId id="2147483661" r:id="rId3"/>
    <p:sldMasterId id="2147483662" r:id="rId4"/>
    <p:sldMasterId id="2147483663" r:id="rId5"/>
  </p:sldMasterIdLst>
  <p:notesMasterIdLst>
    <p:notesMasterId r:id="rId22"/>
  </p:notesMasterIdLst>
  <p:handoutMasterIdLst>
    <p:handoutMasterId r:id="rId23"/>
  </p:handoutMasterIdLst>
  <p:sldIdLst>
    <p:sldId id="257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2" r:id="rId18"/>
    <p:sldId id="273" r:id="rId19"/>
    <p:sldId id="271" r:id="rId20"/>
    <p:sldId id="259" r:id="rId21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55 Roman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B4"/>
    <a:srgbClr val="0033CC"/>
    <a:srgbClr val="003399"/>
    <a:srgbClr val="3333FF"/>
    <a:srgbClr val="3333CC"/>
    <a:srgbClr val="0000FF"/>
    <a:srgbClr val="FF0000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3875" autoAdjust="0"/>
  </p:normalViewPr>
  <p:slideViewPr>
    <p:cSldViewPr>
      <p:cViewPr varScale="1">
        <p:scale>
          <a:sx n="123" d="100"/>
          <a:sy n="123" d="100"/>
        </p:scale>
        <p:origin x="188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55F572-265B-3547-BC13-FCABC9ED0447}" type="datetimeFigureOut">
              <a:rPr lang="en-US" smtClean="0"/>
              <a:t>1/21/25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D4195-DB73-2948-AAE3-1992059A4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486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22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1822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822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굴림" pitchFamily="34" charset="-127"/>
              </a:defRPr>
            </a:lvl1pPr>
          </a:lstStyle>
          <a:p>
            <a:pPr>
              <a:defRPr/>
            </a:pPr>
            <a:fld id="{AF339365-9AAE-4473-BF43-687E300CC71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286877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BDF00B-398C-4E32-A106-4EFC87DFAA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05605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804F3-1F08-4F79-8004-EB8AE6F9056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856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C1C0B-A663-4676-98A1-EF2B0305DC8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4535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9E1F5-56A0-4092-8225-C60227A118F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91273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1E223F-1B41-4171-8A8F-48E3E08B557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814012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48630A-5A24-4AF5-8F66-7351743884A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14187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FBD3C-8DAA-4E9B-A2FB-8311C2F98C0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08432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E535D-A06A-468D-A90E-EB638E36CFC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7011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52D119-87EF-4256-90AF-48015D9F242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468067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AC713-78D8-4984-95D4-4FF8F2B61A7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86294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D9E2C-54B9-41F4-8A75-685EC36FDB3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4234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16C61-14C4-4AE7-93C7-F4B6C59C883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6748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7B6BF-2C52-4BDE-8452-EF6BF7F5B27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9391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D0D25-200A-48E8-9DDC-62FF0E140F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25642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4115E-AF98-4ED5-8C11-3B9BEE12EDB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479837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DE9FC2-E98C-4F23-9B53-6ACB1EC38CD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0401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49B22-775F-47F2-BB39-AB61C96BBDB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56032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2226F5-8834-4AA6-B58D-F267DCAD1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739281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4131B-21CC-4493-8A15-CB73888D0B1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060947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834EED-9150-4CBA-936D-69B651A6C28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60725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28AE18-2A9D-4F31-9547-7F6DAE83B85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73456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C30F2-9D2A-4E04-93BB-C67D265F9F1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408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C4142-2AF2-4C81-AF7A-E8BA01F519C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872426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488C6-7EA3-44BB-A5F1-1E34EBE5924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895145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7554ED-928E-4E9C-BDF8-1051F03C904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33553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B1C57-2C44-473C-9386-A931A836DC6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01007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228600"/>
            <a:ext cx="20955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28600"/>
            <a:ext cx="61341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B0ED0-AA16-40FE-AF3A-4C33E99CDA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246596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6D6AD-AF07-42B5-9D46-5539309758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65809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155EF-A800-4D1A-B1F9-AA6D8893917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591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70062-1BFD-4FAE-8485-7BAF2138066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342195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3F441C-5005-4038-84DB-2FDDB93481C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478660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104E6-0F91-44E7-9B5E-F664EBA0AB8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199094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D0B03-4C4F-4E9E-BB4E-3FB1746A830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56949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3AC32-1D6B-4D70-805C-E15AC96883A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35411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1F062-751B-4EE9-900C-7289453D443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86318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541DA4-678B-431F-80DB-70D7FF83878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100281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2AC23B-4C7F-4ED8-A02D-7FB18565B1C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596309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4C30C1-A8FB-470F-8DDB-BC6F509634E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03182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9BC0D9-E6BB-4FB2-B907-408BB5D78A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35793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B2410-B111-4672-B80A-1470C985BFA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868673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7D119-C395-4B9B-B9E2-89E12287640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778782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660316-90B9-47E1-9D52-5114F42BC12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77982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449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A18A5-4C2C-4EE1-920D-EDA3AE86945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08419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83FB6D-48BA-406B-907B-8A5D67E9CB6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70563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224B9-9B2F-4D4E-B8CB-81B920F9B5A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937128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45D5D-4683-4050-B25A-4DE8243920D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7914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E67F9-B259-41B4-84A7-FFB3DF4E7E5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12555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E36D1-BADA-4678-B8BD-92B0B8C9113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227982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99DFC-976C-4D6B-8193-C5AF489C30F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865577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98A63F-6A54-442E-88AD-E00D272E60E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6778282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A01B87-1841-4BFE-85BB-CBB0D4F9511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5661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4A816B-6821-463E-94FD-740CBB093CB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41260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9E861-AD90-4143-ABAD-63B485863CD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2907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A43882-8A51-4435-921E-75A4987E1B4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5916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A35C1-EB63-4480-AB2E-C5E855A028E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602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BFBFBF"/>
            </a:gs>
            <a:gs pos="60001">
              <a:srgbClr val="D9D9D9"/>
            </a:gs>
            <a:gs pos="100000">
              <a:srgbClr val="D9D9D9"/>
            </a:gs>
          </a:gsLst>
          <a:lin ang="54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684412_high_Purple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9275B">
              <a:alpha val="5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29" name="Picture 7" descr="UW.Wordmark_ctr_whit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2425"/>
            <a:ext cx="25511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10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1031" name="Picture 8" descr="UW_W-Logo_RGB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3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23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0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AB0948D-7B13-4C95-ADBF-523A4CD9FAB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600FB78-9F76-4BA3-B607-145052372DC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3075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3076" name="Picture 8" descr="UW_W-Logo_RGB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3048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307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1000" y="6553200"/>
            <a:ext cx="69215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DA38662-C29B-4744-AC2F-5D09956BAF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5FCF6E-81D6-41FA-94ED-9718693F5E3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71450" cy="6858000"/>
          </a:xfrm>
          <a:prstGeom prst="rect">
            <a:avLst/>
          </a:prstGeom>
          <a:solidFill>
            <a:srgbClr val="39275B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3" name="Picture 9" descr="UW.Wordmark_ctr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61950"/>
            <a:ext cx="2563813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8"/>
          <p:cNvSpPr>
            <a:spLocks noChangeArrowheads="1"/>
          </p:cNvSpPr>
          <p:nvPr/>
        </p:nvSpPr>
        <p:spPr bwMode="auto">
          <a:xfrm>
            <a:off x="0" y="180975"/>
            <a:ext cx="576263" cy="4572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457200"/>
            <a:endParaRPr lang="ko-KR" altLang="en-US">
              <a:solidFill>
                <a:srgbClr val="FFFFFF"/>
              </a:solidFill>
              <a:latin typeface="Calibri" pitchFamily="34" charset="0"/>
            </a:endParaRPr>
          </a:p>
        </p:txBody>
      </p:sp>
      <p:pic>
        <p:nvPicPr>
          <p:cNvPr id="5125" name="Picture 8" descr="UW_W-Logo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3" y="295275"/>
            <a:ext cx="33813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62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51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76400"/>
            <a:ext cx="8229600" cy="444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5475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0715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CFEC22B-A995-420B-97FC-0CF5935C309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5pPr>
      <a:lvl6pPr marL="4572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6pPr>
      <a:lvl7pPr marL="9144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7pPr>
      <a:lvl8pPr marL="13716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8pPr>
      <a:lvl9pPr marL="1828800"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utiger 55 Roman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2.keil.com/mdk5/uvision/" TargetMode="External"/><Relationship Id="rId2" Type="http://schemas.openxmlformats.org/officeDocument/2006/relationships/hyperlink" Target="https://www2.keil.com/mdk5" TargetMode="External"/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hyperlink" Target="https://www.keil.com/download/" TargetMode="Externa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28.png"/><Relationship Id="rId5" Type="http://schemas.openxmlformats.org/officeDocument/2006/relationships/image" Target="../media/image27.tiff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/>
          </p:cNvSpPr>
          <p:nvPr>
            <p:ph type="ctrTitle"/>
          </p:nvPr>
        </p:nvSpPr>
        <p:spPr>
          <a:xfrm>
            <a:off x="4800600" y="228600"/>
            <a:ext cx="4343400" cy="612775"/>
          </a:xfrm>
        </p:spPr>
        <p:txBody>
          <a:bodyPr/>
          <a:lstStyle/>
          <a:p>
            <a: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  <a:t>CSS 422 Hardware and Computer Organization</a:t>
            </a:r>
            <a:br>
              <a:rPr lang="en-US" altLang="ko-KR" sz="1400" dirty="0">
                <a:solidFill>
                  <a:schemeClr val="bg1"/>
                </a:solidFill>
                <a:latin typeface="Times New Roman"/>
                <a:cs typeface="Times New Roman"/>
              </a:rPr>
            </a:br>
            <a:endParaRPr lang="en-US" altLang="ko-KR" sz="1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147" name="Rectangle 6"/>
          <p:cNvSpPr>
            <a:spLocks/>
          </p:cNvSpPr>
          <p:nvPr/>
        </p:nvSpPr>
        <p:spPr bwMode="auto">
          <a:xfrm>
            <a:off x="762000" y="1676400"/>
            <a:ext cx="7772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 eaLnBrk="0" hangingPunct="0">
              <a:spcBef>
                <a:spcPct val="20000"/>
              </a:spcBef>
              <a:buFont typeface="Arial" charset="0"/>
              <a:buNone/>
            </a:pPr>
            <a:r>
              <a:rPr lang="en-US" altLang="ko-KR" sz="4800" dirty="0">
                <a:solidFill>
                  <a:schemeClr val="bg1"/>
                </a:solidFill>
              </a:rPr>
              <a:t>ARM Assembler</a:t>
            </a:r>
          </a:p>
        </p:txBody>
      </p:sp>
      <p:sp>
        <p:nvSpPr>
          <p:cNvPr id="6148" name="Rectangle 3"/>
          <p:cNvSpPr>
            <a:spLocks noChangeArrowheads="1"/>
          </p:cNvSpPr>
          <p:nvPr/>
        </p:nvSpPr>
        <p:spPr bwMode="auto">
          <a:xfrm>
            <a:off x="1371600" y="4391025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defTabSz="457200">
              <a:spcBef>
                <a:spcPct val="20000"/>
              </a:spcBef>
              <a:buFont typeface="Arial" charset="0"/>
              <a:buNone/>
            </a:pPr>
            <a:r>
              <a:rPr lang="en-US" altLang="ja-JP" sz="3200" dirty="0">
                <a:solidFill>
                  <a:schemeClr val="bg1"/>
                </a:solidFill>
              </a:rPr>
              <a:t>Professor: Munehiro Fukuda</a:t>
            </a:r>
          </a:p>
          <a:p>
            <a:pPr algn="ctr" defTabSz="457200">
              <a:spcBef>
                <a:spcPct val="20000"/>
              </a:spcBef>
              <a:buFont typeface="Arial" charset="0"/>
              <a:buNone/>
            </a:pPr>
            <a:endParaRPr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43492" y="3650218"/>
            <a:ext cx="704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 eaLnBrk="0" hangingPunct="0">
              <a:spcBef>
                <a:spcPct val="20000"/>
              </a:spcBef>
              <a:buFont typeface="Arial" pitchFamily="34" charset="0"/>
              <a:buNone/>
            </a:pPr>
            <a:r>
              <a:rPr lang="en-US" altLang="ko-KR" dirty="0">
                <a:solidFill>
                  <a:schemeClr val="bg1"/>
                </a:solidFill>
                <a:ea typeface="굴림" pitchFamily="50" charset="-127"/>
              </a:rPr>
              <a:t>Ver. 3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BDF00B-398C-4E32-A106-4EFC87DFAA0A}" type="slidenum">
              <a:rPr lang="ko-KR" altLang="en-US" smtClean="0"/>
              <a:pPr>
                <a:defRPr/>
              </a:pPr>
              <a:t>0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A6C60DC-AD55-D645-9ED9-3145A6C579C3}"/>
              </a:ext>
            </a:extLst>
          </p:cNvPr>
          <p:cNvSpPr/>
          <p:nvPr/>
        </p:nvSpPr>
        <p:spPr>
          <a:xfrm>
            <a:off x="7962900" y="2197448"/>
            <a:ext cx="1143000" cy="17940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324CA-8A7E-3A4B-947B-634F4DE81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1</a:t>
            </a:r>
            <a:r>
              <a:rPr lang="en-US" baseline="30000" dirty="0"/>
              <a:t>st</a:t>
            </a:r>
            <a:r>
              <a:rPr lang="en-US" dirty="0"/>
              <a:t> Assembly Program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66741-EB77-1E47-8FE5-214231D52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501C5-6148-8C48-997D-5290D2262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CB247-24E0-B14A-AA28-CF21E6B6C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9</a:t>
            </a:fld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E69725-0808-DA4D-B4B4-7696AA61ACAC}"/>
              </a:ext>
            </a:extLst>
          </p:cNvPr>
          <p:cNvSpPr txBox="1"/>
          <p:nvPr/>
        </p:nvSpPr>
        <p:spPr>
          <a:xfrm>
            <a:off x="228600" y="1905000"/>
            <a:ext cx="6553200" cy="3539430"/>
          </a:xfrm>
          <a:prstGeom prst="rect">
            <a:avLst/>
          </a:prstGeom>
          <a:solidFill>
            <a:srgbClr val="FFC000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THUMB			; Marks the THUMB mode of operation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StackSize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EQU	0x00000100		; Define stack size of 256 bytes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	STACK, NOINIT, READWRITE, ALIGN=3	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MyStackMem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SPACE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StackSize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	RESET, READONLY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EXPORT	__Vectors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__Vectors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DCD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MyStackMem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StackSize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; stack pointer for empty stack: 0x2000.0100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DCD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; reset vector 0x0000.0008-0009</a:t>
            </a:r>
          </a:p>
          <a:p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AREA	MYCODE, CODE, READONLY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ENTRY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EXPORT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	R0, #0		; initialize value of sum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	R1, #2		; First even number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MOV	R2, #5		; Counter for the loop iterations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</a:p>
          <a:p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lbegin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CBZ	R2, lend		; Terminate loop if counter is zero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	R0, R1		; Build the sum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ADD	R1, #2		; Generate next even number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SUB	R2, #1		; Decrement the number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lbegin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lend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B		lend</a:t>
            </a:r>
          </a:p>
          <a:p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FF198-AFC4-FB4F-BD7D-0D6E90CDA08E}"/>
              </a:ext>
            </a:extLst>
          </p:cNvPr>
          <p:cNvSpPr/>
          <p:nvPr/>
        </p:nvSpPr>
        <p:spPr>
          <a:xfrm>
            <a:off x="7969250" y="1893277"/>
            <a:ext cx="1143000" cy="1524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0x2000.0100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0A472-86D0-A347-AA17-79835FB2C12A}"/>
              </a:ext>
            </a:extLst>
          </p:cNvPr>
          <p:cNvSpPr/>
          <p:nvPr/>
        </p:nvSpPr>
        <p:spPr>
          <a:xfrm>
            <a:off x="7969250" y="2045677"/>
            <a:ext cx="1143000" cy="1524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0x0000.0009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FC47C6-7CEA-B04D-B2EA-9ED1B85FC95C}"/>
              </a:ext>
            </a:extLst>
          </p:cNvPr>
          <p:cNvSpPr/>
          <p:nvPr/>
        </p:nvSpPr>
        <p:spPr>
          <a:xfrm>
            <a:off x="7969250" y="2198077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MOV R0, #0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ED297-DFA0-5E42-BC0B-0FF944D32BE0}"/>
              </a:ext>
            </a:extLst>
          </p:cNvPr>
          <p:cNvSpPr/>
          <p:nvPr/>
        </p:nvSpPr>
        <p:spPr>
          <a:xfrm>
            <a:off x="7969250" y="2350477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MOV R1, #2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B6E409-45BA-6B40-A893-BD701DF129AC}"/>
              </a:ext>
            </a:extLst>
          </p:cNvPr>
          <p:cNvSpPr/>
          <p:nvPr/>
        </p:nvSpPr>
        <p:spPr>
          <a:xfrm>
            <a:off x="7969250" y="2502877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MOV R2, #5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9906CD-BC45-8740-AEDD-E104195161F7}"/>
              </a:ext>
            </a:extLst>
          </p:cNvPr>
          <p:cNvSpPr txBox="1"/>
          <p:nvPr/>
        </p:nvSpPr>
        <p:spPr>
          <a:xfrm>
            <a:off x="7162800" y="1830390"/>
            <a:ext cx="86754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0x0000.0000</a:t>
            </a:r>
          </a:p>
          <a:p>
            <a:r>
              <a:rPr lang="en-US" sz="1000" dirty="0"/>
              <a:t>0x0000.0004</a:t>
            </a:r>
          </a:p>
          <a:p>
            <a:r>
              <a:rPr lang="en-US" sz="1000" dirty="0"/>
              <a:t>0x0000.0008</a:t>
            </a:r>
          </a:p>
          <a:p>
            <a:r>
              <a:rPr lang="en-US" sz="1000" dirty="0"/>
              <a:t>0x0000.000C</a:t>
            </a:r>
          </a:p>
          <a:p>
            <a:r>
              <a:rPr lang="en-US" sz="1000" dirty="0"/>
              <a:t>0x0000.0010</a:t>
            </a:r>
          </a:p>
          <a:p>
            <a:r>
              <a:rPr lang="en-US" sz="1000" dirty="0"/>
              <a:t>0x0000.0014</a:t>
            </a:r>
          </a:p>
          <a:p>
            <a:r>
              <a:rPr lang="en-US" sz="1000" dirty="0"/>
              <a:t>0x0000.0016</a:t>
            </a:r>
          </a:p>
          <a:p>
            <a:r>
              <a:rPr lang="en-US" sz="1000" dirty="0"/>
              <a:t>0x0000.0018</a:t>
            </a:r>
          </a:p>
          <a:p>
            <a:r>
              <a:rPr lang="en-US" sz="1000" dirty="0"/>
              <a:t>0x0000.001C</a:t>
            </a:r>
          </a:p>
          <a:p>
            <a:r>
              <a:rPr lang="en-US" sz="1000" dirty="0"/>
              <a:t>0x0000.0020</a:t>
            </a:r>
          </a:p>
          <a:p>
            <a:r>
              <a:rPr lang="en-US" sz="1000" dirty="0"/>
              <a:t>0X0000.0022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A405EF-64B9-1A45-9119-B8AA16A51C74}"/>
              </a:ext>
            </a:extLst>
          </p:cNvPr>
          <p:cNvSpPr/>
          <p:nvPr/>
        </p:nvSpPr>
        <p:spPr>
          <a:xfrm>
            <a:off x="7969250" y="2655069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CBZ R2, 0x22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626B2B-6303-404C-A048-04B8E1CFBEC5}"/>
              </a:ext>
            </a:extLst>
          </p:cNvPr>
          <p:cNvSpPr/>
          <p:nvPr/>
        </p:nvSpPr>
        <p:spPr>
          <a:xfrm>
            <a:off x="7969250" y="2807469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ADD R0, R1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05B659-B5A6-D84E-8EF7-F880F5627FAD}"/>
              </a:ext>
            </a:extLst>
          </p:cNvPr>
          <p:cNvSpPr/>
          <p:nvPr/>
        </p:nvSpPr>
        <p:spPr>
          <a:xfrm>
            <a:off x="7969250" y="2957597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ADD R1, #2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E511A4-B932-E346-970E-2A1D2135FCEF}"/>
              </a:ext>
            </a:extLst>
          </p:cNvPr>
          <p:cNvSpPr/>
          <p:nvPr/>
        </p:nvSpPr>
        <p:spPr>
          <a:xfrm>
            <a:off x="7969250" y="3109997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SUB R2, #1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9493218-9BD5-294D-9F4C-56F4C1ED807B}"/>
              </a:ext>
            </a:extLst>
          </p:cNvPr>
          <p:cNvSpPr/>
          <p:nvPr/>
        </p:nvSpPr>
        <p:spPr>
          <a:xfrm>
            <a:off x="7969250" y="3260125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 0x14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316C97-32B2-5546-B979-F02A1EAA8AEF}"/>
              </a:ext>
            </a:extLst>
          </p:cNvPr>
          <p:cNvSpPr txBox="1"/>
          <p:nvPr/>
        </p:nvSpPr>
        <p:spPr>
          <a:xfrm>
            <a:off x="7128357" y="3947866"/>
            <a:ext cx="864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0x2000.0000</a:t>
            </a:r>
          </a:p>
          <a:p>
            <a:pPr algn="ctr"/>
            <a:r>
              <a:rPr lang="en-US" sz="1000" dirty="0"/>
              <a:t>...</a:t>
            </a:r>
          </a:p>
          <a:p>
            <a:pPr algn="ctr"/>
            <a:r>
              <a:rPr lang="en-US" sz="1000" dirty="0"/>
              <a:t>...</a:t>
            </a:r>
          </a:p>
          <a:p>
            <a:pPr algn="ctr"/>
            <a:r>
              <a:rPr lang="en-US" sz="1000" dirty="0"/>
              <a:t>0x2000.0100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986A3F-EF58-0C4F-B9DE-E2A9FC887942}"/>
              </a:ext>
            </a:extLst>
          </p:cNvPr>
          <p:cNvSpPr/>
          <p:nvPr/>
        </p:nvSpPr>
        <p:spPr>
          <a:xfrm>
            <a:off x="7969250" y="3992085"/>
            <a:ext cx="1143000" cy="1524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A2F5D6-877F-9447-89E1-B87A8BB71F3F}"/>
              </a:ext>
            </a:extLst>
          </p:cNvPr>
          <p:cNvSpPr/>
          <p:nvPr/>
        </p:nvSpPr>
        <p:spPr>
          <a:xfrm>
            <a:off x="7969250" y="4460722"/>
            <a:ext cx="1143000" cy="1524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6532F0-6EE9-AA4F-9A04-DF2252F99295}"/>
              </a:ext>
            </a:extLst>
          </p:cNvPr>
          <p:cNvSpPr txBox="1"/>
          <p:nvPr/>
        </p:nvSpPr>
        <p:spPr>
          <a:xfrm>
            <a:off x="6617376" y="1861755"/>
            <a:ext cx="7328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__Vectors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259534-D67A-7641-827C-368409483BDA}"/>
              </a:ext>
            </a:extLst>
          </p:cNvPr>
          <p:cNvSpPr txBox="1"/>
          <p:nvPr/>
        </p:nvSpPr>
        <p:spPr>
          <a:xfrm>
            <a:off x="6373720" y="2164966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endParaRPr lang="en-US" sz="8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E6FA5A-3395-4F48-81F1-ABEE15530496}"/>
              </a:ext>
            </a:extLst>
          </p:cNvPr>
          <p:cNvSpPr txBox="1"/>
          <p:nvPr/>
        </p:nvSpPr>
        <p:spPr>
          <a:xfrm>
            <a:off x="6477431" y="3979375"/>
            <a:ext cx="7938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MyStackMem</a:t>
            </a:r>
            <a:endParaRPr lang="en-US" sz="800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026096-1277-3341-888C-E1DBB086CD27}"/>
              </a:ext>
            </a:extLst>
          </p:cNvPr>
          <p:cNvSpPr txBox="1"/>
          <p:nvPr/>
        </p:nvSpPr>
        <p:spPr>
          <a:xfrm>
            <a:off x="5885426" y="4416341"/>
            <a:ext cx="14029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MyStackMem+StackSize</a:t>
            </a:r>
            <a:endParaRPr lang="en-US" sz="800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8C6BEF-5C1E-6149-9101-B2271E3F846B}"/>
              </a:ext>
            </a:extLst>
          </p:cNvPr>
          <p:cNvSpPr/>
          <p:nvPr/>
        </p:nvSpPr>
        <p:spPr>
          <a:xfrm>
            <a:off x="7969250" y="3992085"/>
            <a:ext cx="1143000" cy="1567456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B493C2-E0F5-1F40-8C68-B05D55774C8F}"/>
              </a:ext>
            </a:extLst>
          </p:cNvPr>
          <p:cNvSpPr txBox="1"/>
          <p:nvPr/>
        </p:nvSpPr>
        <p:spPr>
          <a:xfrm>
            <a:off x="7940674" y="3562172"/>
            <a:ext cx="1156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6"/>
                </a:solidFill>
              </a:rPr>
              <a:t>Code Space (ROM)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9EEBB-E3C4-2C4D-9ACF-65323ADC8735}"/>
              </a:ext>
            </a:extLst>
          </p:cNvPr>
          <p:cNvSpPr txBox="1"/>
          <p:nvPr/>
        </p:nvSpPr>
        <p:spPr>
          <a:xfrm>
            <a:off x="8277566" y="4810595"/>
            <a:ext cx="5132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2"/>
                </a:solidFill>
              </a:rPr>
              <a:t>(RAM)</a:t>
            </a:r>
          </a:p>
        </p:txBody>
      </p:sp>
      <p:sp>
        <p:nvSpPr>
          <p:cNvPr id="30" name="Up Arrow 29">
            <a:extLst>
              <a:ext uri="{FF2B5EF4-FFF2-40B4-BE49-F238E27FC236}">
                <a16:creationId xmlns:a16="http://schemas.microsoft.com/office/drawing/2014/main" id="{E5CE99CD-83A8-8F4D-9820-5EB2C888F7CD}"/>
              </a:ext>
            </a:extLst>
          </p:cNvPr>
          <p:cNvSpPr/>
          <p:nvPr/>
        </p:nvSpPr>
        <p:spPr>
          <a:xfrm>
            <a:off x="8524346" y="4174317"/>
            <a:ext cx="149225" cy="30580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DF822C-968C-0A4A-927A-98A21FF304E2}"/>
              </a:ext>
            </a:extLst>
          </p:cNvPr>
          <p:cNvSpPr txBox="1"/>
          <p:nvPr/>
        </p:nvSpPr>
        <p:spPr>
          <a:xfrm>
            <a:off x="8178399" y="4425303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Stack Pointer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5C784E1-083B-714C-9104-D0A6AB818A0C}"/>
              </a:ext>
            </a:extLst>
          </p:cNvPr>
          <p:cNvSpPr/>
          <p:nvPr/>
        </p:nvSpPr>
        <p:spPr>
          <a:xfrm>
            <a:off x="7969250" y="3412525"/>
            <a:ext cx="1143000" cy="1524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 0x22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4795CC-B9B2-7747-B529-3C2A0ADD4223}"/>
              </a:ext>
            </a:extLst>
          </p:cNvPr>
          <p:cNvSpPr txBox="1"/>
          <p:nvPr/>
        </p:nvSpPr>
        <p:spPr>
          <a:xfrm>
            <a:off x="1143000" y="5734718"/>
            <a:ext cx="721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program considers only exception #1: reset in its interrupt vector table.</a:t>
            </a:r>
          </a:p>
        </p:txBody>
      </p:sp>
    </p:spTree>
    <p:extLst>
      <p:ext uri="{BB962C8B-B14F-4D97-AF65-F5344CB8AC3E}">
        <p14:creationId xmlns:p14="http://schemas.microsoft.com/office/powerpoint/2010/main" val="886034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BB75-3B85-8945-9BE8-2A67B10F8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Keil </a:t>
            </a:r>
            <a:r>
              <a:rPr lang="en-US" dirty="0" err="1"/>
              <a:t>uVersion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30433-1D7E-354A-A037-52353BC74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6"/>
                </a:solidFill>
              </a:rPr>
              <a:t>Keil MDK </a:t>
            </a:r>
            <a:r>
              <a:rPr lang="en-US" sz="2400" dirty="0"/>
              <a:t>is an ARM software development environment: </a:t>
            </a:r>
            <a:r>
              <a:rPr lang="en-US" sz="2400" dirty="0">
                <a:hlinkClick r:id="rId2"/>
              </a:rPr>
              <a:t>https://www2.keil.com/mdk5</a:t>
            </a:r>
            <a:endParaRPr lang="en-US" sz="2400" dirty="0"/>
          </a:p>
          <a:p>
            <a:r>
              <a:rPr lang="en-US" sz="2400" dirty="0">
                <a:solidFill>
                  <a:schemeClr val="accent6"/>
                </a:solidFill>
              </a:rPr>
              <a:t>Keil </a:t>
            </a:r>
            <a:r>
              <a:rPr lang="en-US" sz="2400" dirty="0" err="1">
                <a:solidFill>
                  <a:schemeClr val="accent6"/>
                </a:solidFill>
              </a:rPr>
              <a:t>uVersion</a:t>
            </a:r>
            <a:r>
              <a:rPr lang="en-US" sz="2400" dirty="0">
                <a:solidFill>
                  <a:schemeClr val="accent6"/>
                </a:solidFill>
              </a:rPr>
              <a:t> </a:t>
            </a:r>
            <a:r>
              <a:rPr lang="en-US" sz="2400" dirty="0"/>
              <a:t>is a free software as a subset of Keil MDK: </a:t>
            </a:r>
            <a:r>
              <a:rPr lang="en-US" sz="2400" dirty="0">
                <a:hlinkClick r:id="rId3"/>
              </a:rPr>
              <a:t>https://www2.keil.com/mdk5/uvision/</a:t>
            </a:r>
            <a:endParaRPr lang="en-US" sz="2400" dirty="0"/>
          </a:p>
          <a:p>
            <a:r>
              <a:rPr lang="en-US" sz="2400" dirty="0">
                <a:solidFill>
                  <a:schemeClr val="accent6"/>
                </a:solidFill>
              </a:rPr>
              <a:t>The main difference from </a:t>
            </a:r>
            <a:r>
              <a:rPr lang="en-US" sz="2400" dirty="0" err="1">
                <a:solidFill>
                  <a:schemeClr val="accent6"/>
                </a:solidFill>
              </a:rPr>
              <a:t>VisUAL</a:t>
            </a:r>
            <a:r>
              <a:rPr lang="en-US" sz="2400" dirty="0">
                <a:solidFill>
                  <a:schemeClr val="accent6"/>
                </a:solidFill>
              </a:rPr>
              <a:t> </a:t>
            </a:r>
            <a:r>
              <a:rPr lang="en-US" sz="2400" dirty="0"/>
              <a:t>is your ARM programs developed on </a:t>
            </a:r>
            <a:r>
              <a:rPr lang="en-US" sz="2400" dirty="0" err="1"/>
              <a:t>uVersion</a:t>
            </a:r>
            <a:r>
              <a:rPr lang="en-US" sz="2400" dirty="0"/>
              <a:t> runs on a real ARM processor.</a:t>
            </a:r>
          </a:p>
          <a:p>
            <a:r>
              <a:rPr lang="en-US" sz="2400" dirty="0"/>
              <a:t>In CSS422 (Prof. Fukuda’s section), we will use</a:t>
            </a:r>
          </a:p>
          <a:p>
            <a:pPr lvl="1"/>
            <a:r>
              <a:rPr lang="en-US" sz="2000" dirty="0" err="1"/>
              <a:t>VisUAL</a:t>
            </a:r>
            <a:r>
              <a:rPr lang="en-US" sz="2000" dirty="0"/>
              <a:t>: Lab1a and HW2-3</a:t>
            </a:r>
          </a:p>
          <a:p>
            <a:pPr lvl="1"/>
            <a:r>
              <a:rPr lang="en-US" sz="2000" dirty="0" err="1"/>
              <a:t>uVersion</a:t>
            </a:r>
            <a:r>
              <a:rPr lang="en-US" sz="2000" dirty="0"/>
              <a:t>: Lab1b, HW4</a:t>
            </a:r>
            <a:r>
              <a:rPr lang="en-US" sz="2000"/>
              <a:t>, and </a:t>
            </a:r>
            <a:r>
              <a:rPr lang="en-US" sz="2000" dirty="0"/>
              <a:t>final project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33A7E-A044-DF44-9DA6-66DE20E5D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A9EE3-B65A-CC4D-AAA1-A09EAF5E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4237B-FE08-9D4C-A8E3-B0461F6BB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1972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AB8A-6E24-0C46-B1B1-F20F6E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Install Keil </a:t>
            </a:r>
            <a:r>
              <a:rPr lang="en-US" dirty="0" err="1"/>
              <a:t>uVersion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AA5D7-A833-D941-B96F-32E64865A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424" y="1646237"/>
            <a:ext cx="4064976" cy="46021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1400" dirty="0"/>
              <a:t>Installation: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400" dirty="0"/>
              <a:t>UW1-320 windows: already installed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400" dirty="0"/>
              <a:t>Your own windows: visit </a:t>
            </a:r>
            <a:r>
              <a:rPr lang="en-US" sz="1400" dirty="0">
                <a:hlinkClick r:id="rId2"/>
              </a:rPr>
              <a:t>https://www.keil.com/download/</a:t>
            </a:r>
            <a:r>
              <a:rPr lang="en-US" sz="1400" dirty="0"/>
              <a:t>, choose “Product Downloads” and “MDK-ARM”, and submit your request to download MDK536.EXE.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/>
              <a:t>Project Set-up: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400" dirty="0"/>
              <a:t>Create a new folder, start Keil </a:t>
            </a:r>
            <a:r>
              <a:rPr lang="en-US" sz="1400" dirty="0" err="1"/>
              <a:t>uVersion</a:t>
            </a:r>
            <a:r>
              <a:rPr lang="en-US" sz="1400" dirty="0"/>
              <a:t>, click “Project” to choose “new </a:t>
            </a:r>
            <a:r>
              <a:rPr lang="en-US" sz="1400" dirty="0" err="1"/>
              <a:t>uVersion</a:t>
            </a:r>
            <a:r>
              <a:rPr lang="en-US" sz="1400" dirty="0"/>
              <a:t> project”, choose the new folder you created, type in a project name in “File name” field, and finally click the “save” button.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400" dirty="0"/>
              <a:t>In the “Select Device” menu, choose “TM4C1233H6PM” for Lab1b or “TM4C129XNCZAD” for the final project.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1400" dirty="0"/>
              <a:t>In the “Manage Run-Time Environment” menu, check out Device “Startup” and click “resolve”.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CD74-1E6D-5A4A-A1F6-BEEB041AD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0DA7C-78D5-FC40-93ED-70D5EA788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CB05E-D63A-164D-863F-BDC48C6A8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F63A7B-548E-594F-A3AD-E6B47A9873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028" y="2827994"/>
            <a:ext cx="901103" cy="9255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2E77FA-53B0-1647-A2A3-248CE87F11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037" y="2819400"/>
            <a:ext cx="1858282" cy="11288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B74D29-4091-0441-B71A-ECAC719FD7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252" y="1663672"/>
            <a:ext cx="1851758" cy="8314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D88451-C32F-9F4A-965C-35964CCFD2D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017" y="2827994"/>
            <a:ext cx="1670050" cy="11288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BCC382-7A9B-644A-B0AA-79EB942573B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028" y="4309225"/>
            <a:ext cx="1854692" cy="16487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7BACEBE-3871-2A48-8F97-BD55BACBBCF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26" y="4309225"/>
            <a:ext cx="2590800" cy="7232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B94FE1-A766-1446-9758-CB94CBE0BCB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402" y="5017829"/>
            <a:ext cx="2570970" cy="11304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313FBA5-5D06-8147-89FF-2C2B4CF376FB}"/>
              </a:ext>
            </a:extLst>
          </p:cNvPr>
          <p:cNvSpPr txBox="1"/>
          <p:nvPr/>
        </p:nvSpPr>
        <p:spPr>
          <a:xfrm>
            <a:off x="4966062" y="2403601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83171C-19C2-E64A-8948-571C6B96A7AE}"/>
              </a:ext>
            </a:extLst>
          </p:cNvPr>
          <p:cNvSpPr txBox="1"/>
          <p:nvPr/>
        </p:nvSpPr>
        <p:spPr>
          <a:xfrm>
            <a:off x="6323026" y="3848724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38F38D8-1529-444B-A3FD-5132C3D60F85}"/>
              </a:ext>
            </a:extLst>
          </p:cNvPr>
          <p:cNvSpPr txBox="1"/>
          <p:nvPr/>
        </p:nvSpPr>
        <p:spPr>
          <a:xfrm>
            <a:off x="4865019" y="5958017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26A107-D536-614B-A0EB-70711ECDE5D8}"/>
              </a:ext>
            </a:extLst>
          </p:cNvPr>
          <p:cNvSpPr txBox="1"/>
          <p:nvPr/>
        </p:nvSpPr>
        <p:spPr>
          <a:xfrm>
            <a:off x="7341017" y="6074704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2-c</a:t>
            </a:r>
          </a:p>
        </p:txBody>
      </p:sp>
    </p:spTree>
    <p:extLst>
      <p:ext uri="{BB962C8B-B14F-4D97-AF65-F5344CB8AC3E}">
        <p14:creationId xmlns:p14="http://schemas.microsoft.com/office/powerpoint/2010/main" val="3078745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76B30-6933-E846-9D8D-16674EC05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Your Program is Invoked</a:t>
            </a:r>
            <a:br>
              <a:rPr lang="en-US" dirty="0"/>
            </a:br>
            <a:r>
              <a:rPr lang="en-US" sz="1800" dirty="0"/>
              <a:t>(Reset Sequence Revisited)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EDBA7-EAF6-7742-A598-90F7C6449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4114800" cy="480059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600" dirty="0"/>
              <a:t>startup_TM4C123.s or startup_TM4C129 will be executed to </a:t>
            </a:r>
            <a:r>
              <a:rPr lang="en-US" sz="1600" dirty="0">
                <a:solidFill>
                  <a:schemeClr val="accent6"/>
                </a:solidFill>
              </a:rPr>
              <a:t>jump to </a:t>
            </a:r>
            <a:r>
              <a:rPr lang="en-US" sz="1600" dirty="0" err="1">
                <a:solidFill>
                  <a:schemeClr val="accent6"/>
                </a:solidFill>
              </a:rPr>
              <a:t>Reset_Handler</a:t>
            </a:r>
            <a:endParaRPr lang="en-US" sz="1600" dirty="0">
              <a:solidFill>
                <a:schemeClr val="accent6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1600" dirty="0">
              <a:solidFill>
                <a:schemeClr val="accent6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BLX (branch indirect with link) will be executed to </a:t>
            </a:r>
            <a:r>
              <a:rPr lang="en-US" sz="1600" dirty="0">
                <a:solidFill>
                  <a:schemeClr val="accent6"/>
                </a:solidFill>
              </a:rPr>
              <a:t>call </a:t>
            </a:r>
            <a:r>
              <a:rPr lang="en-US" sz="1600" dirty="0" err="1">
                <a:solidFill>
                  <a:schemeClr val="accent6"/>
                </a:solidFill>
              </a:rPr>
              <a:t>SystemInit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/>
              <a:t>(which is in system_TMC4123.c or system_TMC4C129.c) to initialize the system clock.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BX (branch indirect) will be executed to </a:t>
            </a:r>
            <a:r>
              <a:rPr lang="en-US" sz="1600" dirty="0">
                <a:solidFill>
                  <a:schemeClr val="accent6"/>
                </a:solidFill>
              </a:rPr>
              <a:t>call main </a:t>
            </a:r>
            <a:r>
              <a:rPr lang="en-US" sz="1600" dirty="0"/>
              <a:t>(which should be implemented either </a:t>
            </a:r>
            <a:r>
              <a:rPr lang="en-US" sz="1600" b="1" dirty="0"/>
              <a:t>__main in </a:t>
            </a:r>
            <a:r>
              <a:rPr lang="en-US" sz="1600" b="1" dirty="0" err="1"/>
              <a:t>your_cortex_prog.s</a:t>
            </a:r>
            <a:r>
              <a:rPr lang="en-US" sz="1600" b="1" dirty="0"/>
              <a:t> </a:t>
            </a:r>
            <a:r>
              <a:rPr lang="en-US" sz="1600" dirty="0"/>
              <a:t>or </a:t>
            </a:r>
            <a:r>
              <a:rPr lang="en-US" sz="1600" b="1" dirty="0"/>
              <a:t>main( ) in </a:t>
            </a:r>
            <a:r>
              <a:rPr lang="en-US" sz="1600" b="1" dirty="0" err="1"/>
              <a:t>your_c_prog.c</a:t>
            </a:r>
            <a:r>
              <a:rPr lang="en-US" sz="1600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Note: in your final project, you’ll write main( ) in </a:t>
            </a:r>
            <a:r>
              <a:rPr lang="en-US" sz="1600" dirty="0" err="1"/>
              <a:t>driver.c</a:t>
            </a:r>
            <a:r>
              <a:rPr lang="en-US" sz="1600" dirty="0"/>
              <a:t> that intends to verify your Cortex assembly code.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EB0B8-5F7A-654D-9CAD-ECB02DB34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9DA94-DC9C-E74A-A836-6175A93AA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61FEF-9756-B54B-9186-5FCB49420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12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4C7787-B661-4F4A-B305-C845C8DBD9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706985"/>
            <a:ext cx="3219825" cy="28271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EC4E87-79B0-CD4C-B1E4-64637EA013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0" y="4551045"/>
            <a:ext cx="3691209" cy="121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478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F37B-5FF7-CB49-B45C-BCFA85F7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and Compile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BF163-C8F6-2043-8E76-166089172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4040188" cy="639762"/>
          </a:xfrm>
        </p:spPr>
        <p:txBody>
          <a:bodyPr/>
          <a:lstStyle/>
          <a:p>
            <a:r>
              <a:rPr lang="en-US" dirty="0"/>
              <a:t>Lab1b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CE65E9-BF3D-964D-A80E-1ED34F653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1067" y="1582208"/>
            <a:ext cx="4040188" cy="1101725"/>
          </a:xfrm>
        </p:spPr>
        <p:txBody>
          <a:bodyPr/>
          <a:lstStyle/>
          <a:p>
            <a:r>
              <a:rPr lang="en-US" sz="1400" dirty="0"/>
              <a:t>You’ll overwrite startup_TM4C123.s</a:t>
            </a:r>
          </a:p>
          <a:p>
            <a:pPr lvl="1"/>
            <a:r>
              <a:rPr lang="en-US" sz="1400" dirty="0"/>
              <a:t>Delete all statements.</a:t>
            </a:r>
          </a:p>
          <a:p>
            <a:pPr lvl="1"/>
            <a:r>
              <a:rPr lang="en-US" sz="1400" dirty="0"/>
              <a:t>Write the 1</a:t>
            </a:r>
            <a:r>
              <a:rPr lang="en-US" sz="1400" baseline="30000" dirty="0"/>
              <a:t>st</a:t>
            </a:r>
            <a:r>
              <a:rPr lang="en-US" sz="1400" dirty="0"/>
              <a:t> assembly program on slide p9.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F2715C-40E1-6E4B-B8CB-ECC6761DF7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5" y="990600"/>
            <a:ext cx="4041775" cy="639762"/>
          </a:xfrm>
        </p:spPr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E11AC-6670-B94E-AC25-B704860939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78892" y="1582208"/>
            <a:ext cx="4041775" cy="3951288"/>
          </a:xfrm>
        </p:spPr>
        <p:txBody>
          <a:bodyPr/>
          <a:lstStyle/>
          <a:p>
            <a:r>
              <a:rPr lang="en-US" sz="1400" dirty="0"/>
              <a:t>Create a .s file or .c file: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(a) Click “File” and choose “New” that creates a new file initially named “Text”. Immediately save the file by renaming it with .s or .c and adding it under Target 1/Source Group 1. (b) Right click on Target 1/Source Group 1, choose “Add existing files to Group”, and (c) specify the file name to add it to the group.</a:t>
            </a:r>
          </a:p>
          <a:p>
            <a:pPr marL="457200" lvl="1" indent="0">
              <a:buNone/>
            </a:pPr>
            <a:r>
              <a:rPr lang="en-US" sz="1400" dirty="0"/>
              <a:t>Or</a:t>
            </a:r>
          </a:p>
          <a:p>
            <a:pPr marL="800100" lvl="1" indent="-342900">
              <a:buFont typeface="+mj-lt"/>
              <a:buAutoNum type="arabicPeriod" startAt="2"/>
            </a:pPr>
            <a:r>
              <a:rPr lang="en-US" sz="1400" dirty="0"/>
              <a:t>Right click on Targe 1/Source Group 1, click on “Add New Item to Group” and elect the .s or .c, write its name in given space, and click “Add”.</a:t>
            </a:r>
          </a:p>
          <a:p>
            <a:r>
              <a:rPr lang="en-US" sz="1400" dirty="0"/>
              <a:t>Write your code. Then save all files.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32507D-840B-244C-A367-EEF0D09A3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D4B893-023F-8845-AAEE-B6CE59D8F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1023AE-5403-614D-909B-00FC1BD74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D83FB6D-48BA-406B-907B-8A5D67E9CB61}" type="slidenum">
              <a:rPr lang="ko-KR" altLang="en-US" smtClean="0"/>
              <a:pPr>
                <a:defRPr/>
              </a:pPr>
              <a:t>13</a:t>
            </a:fld>
            <a:endParaRPr lang="en-US" altLang="ko-K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6ABC54-D746-194C-B8B4-BE1179ADDB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77" y="2724019"/>
            <a:ext cx="1675531" cy="1143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BD5272-BA99-EE46-86F7-C577F2E33B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161" y="2724019"/>
            <a:ext cx="1482348" cy="12251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BE2BE9-1A9C-FE4B-B317-3A06CD935E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19" y="4333082"/>
            <a:ext cx="1733589" cy="1219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6022ED-F08B-4148-A575-611ABCFA9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1162" y="4434682"/>
            <a:ext cx="2151530" cy="1143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414953-1021-0743-97B0-4B2316E1D31A}"/>
              </a:ext>
            </a:extLst>
          </p:cNvPr>
          <p:cNvSpPr txBox="1"/>
          <p:nvPr/>
        </p:nvSpPr>
        <p:spPr>
          <a:xfrm>
            <a:off x="1224169" y="3797062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1-(a)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6487EA-5960-A948-BD1B-752794C2F560}"/>
              </a:ext>
            </a:extLst>
          </p:cNvPr>
          <p:cNvSpPr txBox="1"/>
          <p:nvPr/>
        </p:nvSpPr>
        <p:spPr>
          <a:xfrm>
            <a:off x="3015077" y="3858023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1-(b)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746E34-0E70-8843-B1CF-84ECE7A4AB7E}"/>
              </a:ext>
            </a:extLst>
          </p:cNvPr>
          <p:cNvSpPr txBox="1"/>
          <p:nvPr/>
        </p:nvSpPr>
        <p:spPr>
          <a:xfrm>
            <a:off x="1251873" y="5473317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1-(c)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C8E4A9-6C87-364A-9433-E62AE3533C49}"/>
              </a:ext>
            </a:extLst>
          </p:cNvPr>
          <p:cNvSpPr txBox="1"/>
          <p:nvPr/>
        </p:nvSpPr>
        <p:spPr>
          <a:xfrm>
            <a:off x="3101492" y="54470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7C9348A-E60B-8240-A4F4-C1E18CB5B341}"/>
              </a:ext>
            </a:extLst>
          </p:cNvPr>
          <p:cNvSpPr/>
          <p:nvPr/>
        </p:nvSpPr>
        <p:spPr>
          <a:xfrm>
            <a:off x="457200" y="1219200"/>
            <a:ext cx="8212667" cy="4631266"/>
          </a:xfrm>
          <a:custGeom>
            <a:avLst/>
            <a:gdLst>
              <a:gd name="connsiteX0" fmla="*/ 4182534 w 8212667"/>
              <a:gd name="connsiteY0" fmla="*/ 0 h 4631266"/>
              <a:gd name="connsiteX1" fmla="*/ 4182534 w 8212667"/>
              <a:gd name="connsiteY1" fmla="*/ 1405466 h 4631266"/>
              <a:gd name="connsiteX2" fmla="*/ 16934 w 8212667"/>
              <a:gd name="connsiteY2" fmla="*/ 1388533 h 4631266"/>
              <a:gd name="connsiteX3" fmla="*/ 0 w 8212667"/>
              <a:gd name="connsiteY3" fmla="*/ 4631266 h 4631266"/>
              <a:gd name="connsiteX4" fmla="*/ 8212667 w 8212667"/>
              <a:gd name="connsiteY4" fmla="*/ 4631266 h 4631266"/>
              <a:gd name="connsiteX5" fmla="*/ 8195734 w 8212667"/>
              <a:gd name="connsiteY5" fmla="*/ 0 h 4631266"/>
              <a:gd name="connsiteX6" fmla="*/ 4182534 w 8212667"/>
              <a:gd name="connsiteY6" fmla="*/ 0 h 4631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2667" h="4631266">
                <a:moveTo>
                  <a:pt x="4182534" y="0"/>
                </a:moveTo>
                <a:lnTo>
                  <a:pt x="4182534" y="1405466"/>
                </a:lnTo>
                <a:lnTo>
                  <a:pt x="16934" y="1388533"/>
                </a:lnTo>
                <a:cubicBezTo>
                  <a:pt x="11289" y="2469444"/>
                  <a:pt x="5645" y="3550355"/>
                  <a:pt x="0" y="4631266"/>
                </a:cubicBezTo>
                <a:lnTo>
                  <a:pt x="8212667" y="4631266"/>
                </a:lnTo>
                <a:cubicBezTo>
                  <a:pt x="8207023" y="3087511"/>
                  <a:pt x="8201378" y="1543755"/>
                  <a:pt x="8195734" y="0"/>
                </a:cubicBezTo>
                <a:lnTo>
                  <a:pt x="4182534" y="0"/>
                </a:lnTo>
                <a:close/>
              </a:path>
            </a:pathLst>
          </a:custGeom>
          <a:solidFill>
            <a:schemeClr val="accent5">
              <a:alpha val="2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468BD1-EA4C-6348-8EFE-C946864479A1}"/>
              </a:ext>
            </a:extLst>
          </p:cNvPr>
          <p:cNvSpPr/>
          <p:nvPr/>
        </p:nvSpPr>
        <p:spPr>
          <a:xfrm>
            <a:off x="491067" y="1219200"/>
            <a:ext cx="4040188" cy="1312333"/>
          </a:xfrm>
          <a:prstGeom prst="rect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5C4B5A-FAFE-244B-B734-8AEFA30E99D5}"/>
              </a:ext>
            </a:extLst>
          </p:cNvPr>
          <p:cNvSpPr txBox="1"/>
          <p:nvPr/>
        </p:nvSpPr>
        <p:spPr>
          <a:xfrm>
            <a:off x="420944" y="5971215"/>
            <a:ext cx="4534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 build an executable, choose “Project” and “Build Target”.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605B0A-8047-D545-A253-A0119BD124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33" y="5622384"/>
            <a:ext cx="3750734" cy="79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85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4065-8D87-0141-9726-9C2618EE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Your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27A3F-5A0D-564B-8F62-C5BE21E32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4114800" cy="44497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600" dirty="0"/>
              <a:t>Choose “Project” and “Option for Target”. Click the “Debug” menu and “Use Simulator”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Choose ”Debug” and “Start/Stop Debugging Session”, which then shows a warning message. Simply, click “OK” to start a debugging session.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Use the simulation control buttons.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Reset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Run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Stop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Step</a:t>
            </a:r>
            <a:r>
              <a:rPr lang="en-US" sz="1200" dirty="0"/>
              <a:t> one line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Step over </a:t>
            </a:r>
            <a:r>
              <a:rPr lang="en-US" sz="1200" dirty="0"/>
              <a:t>the current line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Step out </a:t>
            </a:r>
            <a:r>
              <a:rPr lang="en-US" sz="1200" dirty="0"/>
              <a:t>of the current function</a:t>
            </a:r>
          </a:p>
          <a:p>
            <a:pPr marL="914400" lvl="1" indent="-514350"/>
            <a:r>
              <a:rPr lang="en-US" sz="1200" dirty="0">
                <a:solidFill>
                  <a:schemeClr val="accent6"/>
                </a:solidFill>
              </a:rPr>
              <a:t>Run to </a:t>
            </a:r>
            <a:r>
              <a:rPr lang="en-US" sz="1200" dirty="0"/>
              <a:t>the current cursor line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You can use “insert/remove breakout points”. Simply click the left side of the assembly code line#.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9A168-9101-BA42-9F12-E28851F98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1AC6-8652-3A40-8D33-C6E2601B7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5E340-183A-0845-A50E-F60CDA0D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CA3B7B-33D1-3B46-A976-E899BDA9CB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41" y="1667933"/>
            <a:ext cx="1511008" cy="16425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449649-F6CC-C642-8C8E-FCE20630E1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26" y="1655447"/>
            <a:ext cx="2415174" cy="13496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842EED-A577-0544-BBCB-53F94B37AC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333" y="3429000"/>
            <a:ext cx="2122559" cy="16830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9C88DC-38E9-1546-8133-738C892F5C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07" y="4820748"/>
            <a:ext cx="1906876" cy="2828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11D14D-A60D-5C4C-85A9-0A1791AE4A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342" y="5445659"/>
            <a:ext cx="2680300" cy="6717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83540C5-9CA7-D441-A952-D5640EDA2EEB}"/>
              </a:ext>
            </a:extLst>
          </p:cNvPr>
          <p:cNvSpPr txBox="1"/>
          <p:nvPr/>
        </p:nvSpPr>
        <p:spPr>
          <a:xfrm>
            <a:off x="5283931" y="328320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0B54B9-E52C-CB4B-A81C-E9B3890445FD}"/>
              </a:ext>
            </a:extLst>
          </p:cNvPr>
          <p:cNvSpPr txBox="1"/>
          <p:nvPr/>
        </p:nvSpPr>
        <p:spPr>
          <a:xfrm>
            <a:off x="7473950" y="2923679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C9AABB-6555-6349-BECA-3D03F6EEB211}"/>
              </a:ext>
            </a:extLst>
          </p:cNvPr>
          <p:cNvSpPr txBox="1"/>
          <p:nvPr/>
        </p:nvSpPr>
        <p:spPr>
          <a:xfrm>
            <a:off x="6228065" y="4956837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286934-0FD3-1D45-8C96-9B607412DC3E}"/>
              </a:ext>
            </a:extLst>
          </p:cNvPr>
          <p:cNvSpPr txBox="1"/>
          <p:nvPr/>
        </p:nvSpPr>
        <p:spPr>
          <a:xfrm>
            <a:off x="5995340" y="6033674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16075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What events in general change the processor operating mode from user to OS?</a:t>
            </a:r>
          </a:p>
          <a:p>
            <a:r>
              <a:rPr lang="en-US" sz="1800" dirty="0"/>
              <a:t>Distinguish three processor operating modes in Cortex-M.</a:t>
            </a:r>
          </a:p>
          <a:p>
            <a:r>
              <a:rPr lang="en-US" sz="1800" dirty="0"/>
              <a:t>What is the difference between interrupts and exceptions?</a:t>
            </a:r>
          </a:p>
          <a:p>
            <a:r>
              <a:rPr lang="en-US" sz="1800" dirty="0"/>
              <a:t>How does CPU return back to the user mode, (i.e., unprivileged thread mode in Cortex-M)?</a:t>
            </a:r>
          </a:p>
          <a:p>
            <a:r>
              <a:rPr lang="en-US" sz="1800" dirty="0"/>
              <a:t>Why does ARM need to distinguish Master Stack Pointer and Process Stack Pointer?</a:t>
            </a:r>
          </a:p>
          <a:p>
            <a:r>
              <a:rPr lang="en-US" sz="1800" dirty="0"/>
              <a:t>Why do we need EXPORT and IMPORT directives?</a:t>
            </a:r>
          </a:p>
          <a:p>
            <a:r>
              <a:rPr lang="en-US" sz="1800" dirty="0"/>
              <a:t>Why is the difference between SPACE and DCD/DCB?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95911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76400"/>
            <a:ext cx="8534400" cy="4449763"/>
          </a:xfrm>
        </p:spPr>
        <p:txBody>
          <a:bodyPr/>
          <a:lstStyle/>
          <a:p>
            <a:r>
              <a:rPr lang="en-US" sz="2800" dirty="0"/>
              <a:t>CPU Architecture from System Programming Viewpoint</a:t>
            </a:r>
          </a:p>
          <a:p>
            <a:pPr lvl="1"/>
            <a:r>
              <a:rPr lang="en-US" sz="2400" dirty="0"/>
              <a:t>User versus OS</a:t>
            </a:r>
          </a:p>
          <a:p>
            <a:pPr lvl="1"/>
            <a:r>
              <a:rPr lang="en-US" sz="2400" dirty="0"/>
              <a:t>Interrupts and exceptions</a:t>
            </a:r>
          </a:p>
          <a:p>
            <a:r>
              <a:rPr lang="en-US" sz="2800" dirty="0"/>
              <a:t>Mechanism of Program Execution</a:t>
            </a:r>
          </a:p>
          <a:p>
            <a:pPr lvl="1"/>
            <a:r>
              <a:rPr lang="en-US" sz="2400" dirty="0"/>
              <a:t>Cortex reset sequence</a:t>
            </a:r>
          </a:p>
          <a:p>
            <a:pPr lvl="1"/>
            <a:r>
              <a:rPr lang="en-US" sz="2400" dirty="0"/>
              <a:t>Assembler directives to support the reset</a:t>
            </a:r>
          </a:p>
          <a:p>
            <a:pPr lvl="1"/>
            <a:r>
              <a:rPr lang="en-US" sz="2400" dirty="0"/>
              <a:t>The complete 1</a:t>
            </a:r>
            <a:r>
              <a:rPr lang="en-US" sz="2400" baseline="30000" dirty="0"/>
              <a:t>st</a:t>
            </a:r>
            <a:r>
              <a:rPr lang="en-US" sz="2400" dirty="0"/>
              <a:t> assembly program</a:t>
            </a:r>
          </a:p>
          <a:p>
            <a:r>
              <a:rPr lang="en-US" sz="2800" dirty="0"/>
              <a:t>Keil </a:t>
            </a:r>
            <a:r>
              <a:rPr lang="en-US" sz="2800" dirty="0" err="1"/>
              <a:t>uVersion</a:t>
            </a:r>
            <a:endParaRPr lang="en-US" sz="2800" dirty="0"/>
          </a:p>
          <a:p>
            <a:pPr lvl="1"/>
            <a:r>
              <a:rPr lang="en-US" sz="2400" dirty="0"/>
              <a:t>How to install, write, compile, and run your program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C16C61-14C4-4AE7-93C7-F4B6C59C883F}" type="slidenum">
              <a:rPr lang="ko-KR" altLang="en-US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74000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24C6-8EA6-EE4B-AE31-B43E9162A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Programs versus OS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D5528-1EC8-1A45-A373-7DEA7E526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DCC52-3860-2744-884D-42FC2DAC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09C18-B50F-664A-82FF-574945024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2</a:t>
            </a:fld>
            <a:endParaRPr lang="en-US" altLang="ko-KR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8F779C-C17B-D74A-BBEF-75394FD50542}"/>
              </a:ext>
            </a:extLst>
          </p:cNvPr>
          <p:cNvSpPr/>
          <p:nvPr/>
        </p:nvSpPr>
        <p:spPr>
          <a:xfrm>
            <a:off x="3552214" y="2133600"/>
            <a:ext cx="3581397" cy="1905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User Application</a:t>
            </a:r>
          </a:p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Unprivileged &amp; User Stack (Process Stack in ARM)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main( ) {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&gt;&gt; name;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&lt;&lt; “hi! ” &lt;&lt; name &lt;&lt;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endl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}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5C6D384-CB4A-2148-A074-223E466072F9}"/>
              </a:ext>
            </a:extLst>
          </p:cNvPr>
          <p:cNvSpPr/>
          <p:nvPr/>
        </p:nvSpPr>
        <p:spPr>
          <a:xfrm>
            <a:off x="3546581" y="4034832"/>
            <a:ext cx="3581381" cy="1905000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Operating System</a:t>
            </a:r>
          </a:p>
          <a:p>
            <a:pPr algn="ctr"/>
            <a:r>
              <a:rPr lang="en-US" dirty="0"/>
              <a:t>Privileged &amp; OS Stack (Main Stack in ARM)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F8B943-B379-7C47-99B6-8AF5F39C0A11}"/>
              </a:ext>
            </a:extLst>
          </p:cNvPr>
          <p:cNvCxnSpPr>
            <a:cxnSpLocks/>
          </p:cNvCxnSpPr>
          <p:nvPr/>
        </p:nvCxnSpPr>
        <p:spPr>
          <a:xfrm>
            <a:off x="4085615" y="3430609"/>
            <a:ext cx="0" cy="114300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2C871AC-7AA2-904A-AEB9-F97C8B62B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64" y="3375025"/>
            <a:ext cx="2068424" cy="1752600"/>
          </a:xfrm>
          <a:prstGeom prst="rect">
            <a:avLst/>
          </a:prstGeom>
        </p:spPr>
      </p:pic>
      <p:sp>
        <p:nvSpPr>
          <p:cNvPr id="18" name="Freeform 17">
            <a:extLst>
              <a:ext uri="{FF2B5EF4-FFF2-40B4-BE49-F238E27FC236}">
                <a16:creationId xmlns:a16="http://schemas.microsoft.com/office/drawing/2014/main" id="{D8D3D708-A67C-E940-A5DB-0339AEB42706}"/>
              </a:ext>
            </a:extLst>
          </p:cNvPr>
          <p:cNvSpPr/>
          <p:nvPr/>
        </p:nvSpPr>
        <p:spPr>
          <a:xfrm>
            <a:off x="3022530" y="3375025"/>
            <a:ext cx="536612" cy="1122218"/>
          </a:xfrm>
          <a:custGeom>
            <a:avLst/>
            <a:gdLst>
              <a:gd name="connsiteX0" fmla="*/ 526221 w 536612"/>
              <a:gd name="connsiteY0" fmla="*/ 0 h 1122218"/>
              <a:gd name="connsiteX1" fmla="*/ 89803 w 536612"/>
              <a:gd name="connsiteY1" fmla="*/ 436418 h 1122218"/>
              <a:gd name="connsiteX2" fmla="*/ 37849 w 536612"/>
              <a:gd name="connsiteY2" fmla="*/ 675409 h 1122218"/>
              <a:gd name="connsiteX3" fmla="*/ 536612 w 536612"/>
              <a:gd name="connsiteY3" fmla="*/ 1122218 h 1122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6612" h="1122218">
                <a:moveTo>
                  <a:pt x="526221" y="0"/>
                </a:moveTo>
                <a:cubicBezTo>
                  <a:pt x="348709" y="161925"/>
                  <a:pt x="171198" y="323850"/>
                  <a:pt x="89803" y="436418"/>
                </a:cubicBezTo>
                <a:cubicBezTo>
                  <a:pt x="8408" y="548986"/>
                  <a:pt x="-36619" y="561109"/>
                  <a:pt x="37849" y="675409"/>
                </a:cubicBezTo>
                <a:cubicBezTo>
                  <a:pt x="112317" y="789709"/>
                  <a:pt x="324464" y="955963"/>
                  <a:pt x="536612" y="1122218"/>
                </a:cubicBezTo>
              </a:path>
            </a:pathLst>
          </a:cu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ghtning Bolt 12">
            <a:extLst>
              <a:ext uri="{FF2B5EF4-FFF2-40B4-BE49-F238E27FC236}">
                <a16:creationId xmlns:a16="http://schemas.microsoft.com/office/drawing/2014/main" id="{E5485DC5-DA6B-9A42-80FB-4F56ED399692}"/>
              </a:ext>
            </a:extLst>
          </p:cNvPr>
          <p:cNvSpPr/>
          <p:nvPr/>
        </p:nvSpPr>
        <p:spPr>
          <a:xfrm>
            <a:off x="2528294" y="3735243"/>
            <a:ext cx="444934" cy="457200"/>
          </a:xfrm>
          <a:prstGeom prst="lightningBol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6A5E5E-3292-EB4F-AEB7-44BEB92E3850}"/>
              </a:ext>
            </a:extLst>
          </p:cNvPr>
          <p:cNvSpPr txBox="1"/>
          <p:nvPr/>
        </p:nvSpPr>
        <p:spPr>
          <a:xfrm>
            <a:off x="4079966" y="3735243"/>
            <a:ext cx="2630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System calls</a:t>
            </a:r>
          </a:p>
          <a:p>
            <a:r>
              <a:rPr lang="en-US" dirty="0">
                <a:solidFill>
                  <a:schemeClr val="accent6"/>
                </a:solidFill>
              </a:rPr>
              <a:t>Exceptions, (e.g. seg fault)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04CB51-AFEE-4C4A-9A12-1C7FB7196BD8}"/>
              </a:ext>
            </a:extLst>
          </p:cNvPr>
          <p:cNvSpPr txBox="1"/>
          <p:nvPr/>
        </p:nvSpPr>
        <p:spPr>
          <a:xfrm>
            <a:off x="1433924" y="3061277"/>
            <a:ext cx="1796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Device interrupts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A7B2AAD-30A0-C649-9214-9F1DE96B5969}"/>
              </a:ext>
            </a:extLst>
          </p:cNvPr>
          <p:cNvCxnSpPr>
            <a:cxnSpLocks/>
          </p:cNvCxnSpPr>
          <p:nvPr/>
        </p:nvCxnSpPr>
        <p:spPr>
          <a:xfrm flipH="1" flipV="1">
            <a:off x="6905015" y="3430609"/>
            <a:ext cx="0" cy="114300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C6BF54A-819C-1B43-BD9B-A562333392DE}"/>
              </a:ext>
            </a:extLst>
          </p:cNvPr>
          <p:cNvSpPr txBox="1"/>
          <p:nvPr/>
        </p:nvSpPr>
        <p:spPr>
          <a:xfrm>
            <a:off x="7127962" y="3879850"/>
            <a:ext cx="1743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Exception return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34C98F-18F4-814F-869C-4C521B8BFF1A}"/>
              </a:ext>
            </a:extLst>
          </p:cNvPr>
          <p:cNvSpPr/>
          <p:nvPr/>
        </p:nvSpPr>
        <p:spPr>
          <a:xfrm>
            <a:off x="7294352" y="2160155"/>
            <a:ext cx="984250" cy="7397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User Stack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0BBDC2-F592-DC43-8DD6-1ACCFC2B86B6}"/>
              </a:ext>
            </a:extLst>
          </p:cNvPr>
          <p:cNvSpPr/>
          <p:nvPr/>
        </p:nvSpPr>
        <p:spPr>
          <a:xfrm>
            <a:off x="7374915" y="4878425"/>
            <a:ext cx="984250" cy="739775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3"/>
                </a:solidFill>
              </a:rPr>
              <a:t>OS Stack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D5FF511-C402-AE43-8C8C-80A26472D6C7}"/>
              </a:ext>
            </a:extLst>
          </p:cNvPr>
          <p:cNvSpPr/>
          <p:nvPr/>
        </p:nvSpPr>
        <p:spPr>
          <a:xfrm>
            <a:off x="6905015" y="2530042"/>
            <a:ext cx="387350" cy="197283"/>
          </a:xfrm>
          <a:prstGeom prst="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1D6EE845-F71C-294E-990F-C7E5BAA94199}"/>
              </a:ext>
            </a:extLst>
          </p:cNvPr>
          <p:cNvSpPr/>
          <p:nvPr/>
        </p:nvSpPr>
        <p:spPr>
          <a:xfrm>
            <a:off x="6987565" y="5157015"/>
            <a:ext cx="387350" cy="1972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11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FFAD-EE44-EB44-9510-BA81D7BBF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Operating Mode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D5B33-BE14-A445-B899-9B96378D9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A4D0D-7C86-6E4C-9597-DFD3EAC76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324EE-3E7B-FA42-BFFF-53D47E0D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FB1C44-797F-2344-9BB2-279DBEF8B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18" y="4011108"/>
            <a:ext cx="4779818" cy="7821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5DB73F-49CD-B847-9398-E80BED081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18" y="4726380"/>
            <a:ext cx="4663786" cy="16299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DB77DD-5E0C-564F-8888-CA5B904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600200"/>
            <a:ext cx="5145466" cy="28281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C6483FD-BD91-BD42-8E3F-A70DFC398B66}"/>
              </a:ext>
            </a:extLst>
          </p:cNvPr>
          <p:cNvSpPr txBox="1"/>
          <p:nvPr/>
        </p:nvSpPr>
        <p:spPr>
          <a:xfrm>
            <a:off x="4836334" y="1992306"/>
            <a:ext cx="42672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Handler Mode must manually switch SPSEL from 0 to 1 upon a reset in order to run a user program in unprivileged thread mode.</a:t>
            </a:r>
          </a:p>
          <a:p>
            <a:endParaRPr lang="en-US" sz="1200" dirty="0">
              <a:solidFill>
                <a:schemeClr val="accent6"/>
              </a:solidFill>
            </a:endParaRPr>
          </a:p>
          <a:p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MOVS  R0, #3      ;Set SPSEL bit 1, </a:t>
            </a:r>
            <a:r>
              <a:rPr lang="en-US" sz="10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nPriv</a:t>
            </a:r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bit 1</a:t>
            </a:r>
          </a:p>
          <a:p>
            <a:r>
              <a:rPr lang="en-US" sz="10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MSR   CONTROL, R0 ; Now thread mode uses PSP for user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300905-E339-DE4C-97EC-B2F37F922B5D}"/>
              </a:ext>
            </a:extLst>
          </p:cNvPr>
          <p:cNvSpPr txBox="1"/>
          <p:nvPr/>
        </p:nvSpPr>
        <p:spPr>
          <a:xfrm>
            <a:off x="4773105" y="3244334"/>
            <a:ext cx="187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CONTROL-Bit1 =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339AE0-12B8-544D-8E1B-4AD5D87D63B6}"/>
              </a:ext>
            </a:extLst>
          </p:cNvPr>
          <p:cNvSpPr txBox="1"/>
          <p:nvPr/>
        </p:nvSpPr>
        <p:spPr>
          <a:xfrm>
            <a:off x="3938235" y="1594864"/>
            <a:ext cx="187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CONTROL-Bit1 = 0</a:t>
            </a:r>
          </a:p>
        </p:txBody>
      </p:sp>
    </p:spTree>
    <p:extLst>
      <p:ext uri="{BB962C8B-B14F-4D97-AF65-F5344CB8AC3E}">
        <p14:creationId xmlns:p14="http://schemas.microsoft.com/office/powerpoint/2010/main" val="86331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096D-E772-6440-B0F7-45418D0E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Stack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BA3EE-B451-6C45-8E25-59346B8FD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10B70-DA8D-4E42-8302-F5B0CAC9A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64B48-36EF-324C-B17D-B6077B97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4</a:t>
            </a:fld>
            <a:endParaRPr lang="en-US" altLang="ko-K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FEF3F7-1260-6A42-BF06-AF7EE4CEB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09800"/>
            <a:ext cx="4114800" cy="26241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B1FCB9-A557-3248-9D01-877D70232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318" y="2357456"/>
            <a:ext cx="4502150" cy="2476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3F608B-7972-904E-915F-8D46B452BCAF}"/>
              </a:ext>
            </a:extLst>
          </p:cNvPr>
          <p:cNvSpPr txBox="1"/>
          <p:nvPr/>
        </p:nvSpPr>
        <p:spPr>
          <a:xfrm>
            <a:off x="284018" y="4114800"/>
            <a:ext cx="12955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1"/>
                </a:solidFill>
              </a:rPr>
              <a:t>Main Stack Pointer</a:t>
            </a:r>
          </a:p>
          <a:p>
            <a:r>
              <a:rPr lang="en-US" sz="1100" b="1" dirty="0">
                <a:solidFill>
                  <a:schemeClr val="accent1"/>
                </a:solidFill>
              </a:rPr>
              <a:t>(Used by OS)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B4CB5F-6390-4449-8587-6A83BD258275}"/>
              </a:ext>
            </a:extLst>
          </p:cNvPr>
          <p:cNvSpPr txBox="1"/>
          <p:nvPr/>
        </p:nvSpPr>
        <p:spPr>
          <a:xfrm>
            <a:off x="152400" y="2743200"/>
            <a:ext cx="17972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Process Stack Pointer</a:t>
            </a:r>
          </a:p>
          <a:p>
            <a:r>
              <a:rPr lang="en-US" sz="11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(Used by User Applications)</a:t>
            </a:r>
          </a:p>
        </p:txBody>
      </p:sp>
    </p:spTree>
    <p:extLst>
      <p:ext uri="{BB962C8B-B14F-4D97-AF65-F5344CB8AC3E}">
        <p14:creationId xmlns:p14="http://schemas.microsoft.com/office/powerpoint/2010/main" val="828546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D16B-3E00-BF40-A65E-2BB84D69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Types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2A0E1-7E12-3647-9769-8445C72C8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830A8-1526-3B4B-9B5E-649A21730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26523-D3F3-0643-835C-617211D1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19B75-0377-F047-BA13-3D68E2BC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727" y="1808574"/>
            <a:ext cx="4918075" cy="38555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82918C-7003-1E42-984E-E249FC8C893D}"/>
              </a:ext>
            </a:extLst>
          </p:cNvPr>
          <p:cNvSpPr txBox="1"/>
          <p:nvPr/>
        </p:nvSpPr>
        <p:spPr>
          <a:xfrm>
            <a:off x="5945817" y="3429000"/>
            <a:ext cx="3198183" cy="1323439"/>
          </a:xfrm>
          <a:prstGeom prst="rect">
            <a:avLst/>
          </a:prstGeom>
          <a:solidFill>
            <a:srgbClr val="FFC000">
              <a:alpha val="15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#3 </a:t>
            </a:r>
            <a:r>
              <a:rPr lang="en-US" sz="1600" dirty="0"/>
              <a:t>Hard Fault (caused by #4-#6)</a:t>
            </a:r>
          </a:p>
          <a:p>
            <a:r>
              <a:rPr lang="en-US" sz="1600" dirty="0">
                <a:solidFill>
                  <a:schemeClr val="accent6"/>
                </a:solidFill>
              </a:rPr>
              <a:t>#4 </a:t>
            </a:r>
            <a:r>
              <a:rPr lang="en-US" sz="1600" dirty="0"/>
              <a:t>MM Fault  (e.g. page fault)</a:t>
            </a:r>
          </a:p>
          <a:p>
            <a:r>
              <a:rPr lang="en-US" sz="1600" dirty="0">
                <a:solidFill>
                  <a:schemeClr val="accent6"/>
                </a:solidFill>
              </a:rPr>
              <a:t>#5 </a:t>
            </a:r>
            <a:r>
              <a:rPr lang="en-US" sz="1600" dirty="0"/>
              <a:t>Bus Fault (memory access errors)</a:t>
            </a:r>
          </a:p>
          <a:p>
            <a:r>
              <a:rPr lang="en-US" sz="1600" dirty="0">
                <a:solidFill>
                  <a:schemeClr val="accent6"/>
                </a:solidFill>
              </a:rPr>
              <a:t>#6 </a:t>
            </a:r>
            <a:r>
              <a:rPr lang="en-US" sz="1600" dirty="0"/>
              <a:t>Usage Fault (e.g. zero division)</a:t>
            </a:r>
          </a:p>
          <a:p>
            <a:r>
              <a:rPr lang="en-US" sz="1600" dirty="0">
                <a:solidFill>
                  <a:schemeClr val="accent6"/>
                </a:solidFill>
              </a:rPr>
              <a:t>#11 </a:t>
            </a:r>
            <a:r>
              <a:rPr lang="en-US" sz="1600" dirty="0"/>
              <a:t>SVC (i.e. system calls)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0005CF-9F18-814A-8041-1683BD3DEF89}"/>
              </a:ext>
            </a:extLst>
          </p:cNvPr>
          <p:cNvSpPr txBox="1"/>
          <p:nvPr/>
        </p:nvSpPr>
        <p:spPr>
          <a:xfrm>
            <a:off x="1680623" y="4879025"/>
            <a:ext cx="3831818" cy="1077218"/>
          </a:xfrm>
          <a:prstGeom prst="rect">
            <a:avLst/>
          </a:prstGeom>
          <a:solidFill>
            <a:srgbClr val="FFC000">
              <a:alpha val="15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# 16 </a:t>
            </a:r>
            <a:r>
              <a:rPr lang="en-US" sz="1600" dirty="0"/>
              <a:t>Interrupt 0</a:t>
            </a:r>
          </a:p>
          <a:p>
            <a:r>
              <a:rPr lang="en-US" sz="1600" dirty="0"/>
              <a:t>...</a:t>
            </a:r>
          </a:p>
          <a:p>
            <a:r>
              <a:rPr lang="en-US" sz="1600" dirty="0">
                <a:solidFill>
                  <a:schemeClr val="accent6"/>
                </a:solidFill>
              </a:rPr>
              <a:t>#255 </a:t>
            </a:r>
            <a:r>
              <a:rPr lang="en-US" sz="1600" dirty="0"/>
              <a:t>Interrupt 239</a:t>
            </a:r>
          </a:p>
          <a:p>
            <a:r>
              <a:rPr lang="en-US" sz="1600" dirty="0"/>
              <a:t>From </a:t>
            </a:r>
            <a:r>
              <a:rPr lang="en-US" sz="1600" dirty="0" err="1"/>
              <a:t>integraed</a:t>
            </a:r>
            <a:r>
              <a:rPr lang="en-US" sz="1600" dirty="0"/>
              <a:t>/external peripheral devices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6A6374-E1A1-7D45-8EDC-6F390ED0AFA3}"/>
              </a:ext>
            </a:extLst>
          </p:cNvPr>
          <p:cNvSpPr txBox="1"/>
          <p:nvPr/>
        </p:nvSpPr>
        <p:spPr>
          <a:xfrm>
            <a:off x="333797" y="2855398"/>
            <a:ext cx="899733" cy="338554"/>
          </a:xfrm>
          <a:prstGeom prst="rect">
            <a:avLst/>
          </a:prstGeom>
          <a:solidFill>
            <a:srgbClr val="FFC000">
              <a:alpha val="15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#1 </a:t>
            </a:r>
            <a:r>
              <a:rPr lang="en-US" sz="1600" dirty="0"/>
              <a:t>Reset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F0891B-28F2-8C47-9249-8B0D78EAC8BF}"/>
              </a:ext>
            </a:extLst>
          </p:cNvPr>
          <p:cNvSpPr txBox="1"/>
          <p:nvPr/>
        </p:nvSpPr>
        <p:spPr>
          <a:xfrm>
            <a:off x="228600" y="3664048"/>
            <a:ext cx="2492477" cy="338554"/>
          </a:xfrm>
          <a:prstGeom prst="rect">
            <a:avLst/>
          </a:prstGeom>
          <a:solidFill>
            <a:srgbClr val="FFC000">
              <a:alpha val="15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#2 </a:t>
            </a:r>
            <a:r>
              <a:rPr lang="en-US" sz="1600" dirty="0"/>
              <a:t>Non-Maskable Interrupt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8F3623-451C-7843-95C6-7E7D28C5E84B}"/>
              </a:ext>
            </a:extLst>
          </p:cNvPr>
          <p:cNvSpPr txBox="1"/>
          <p:nvPr/>
        </p:nvSpPr>
        <p:spPr>
          <a:xfrm>
            <a:off x="2994504" y="1947446"/>
            <a:ext cx="1636089" cy="338554"/>
          </a:xfrm>
          <a:prstGeom prst="rect">
            <a:avLst/>
          </a:prstGeom>
          <a:solidFill>
            <a:srgbClr val="FFC000">
              <a:alpha val="15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</a:rPr>
              <a:t>#13 </a:t>
            </a:r>
            <a:r>
              <a:rPr lang="en-US" sz="1600" dirty="0"/>
              <a:t>System timer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71B1FBF-BFA2-7F46-8A89-4FB0F282BA1B}"/>
              </a:ext>
            </a:extLst>
          </p:cNvPr>
          <p:cNvSpPr/>
          <p:nvPr/>
        </p:nvSpPr>
        <p:spPr>
          <a:xfrm>
            <a:off x="4191000" y="2855398"/>
            <a:ext cx="439593" cy="1164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0ED37C-4B5F-E841-8F87-989D2FA34CD3}"/>
              </a:ext>
            </a:extLst>
          </p:cNvPr>
          <p:cNvSpPr txBox="1"/>
          <p:nvPr/>
        </p:nvSpPr>
        <p:spPr>
          <a:xfrm>
            <a:off x="4103721" y="2396212"/>
            <a:ext cx="4606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Upon an exception asserted, CPU changes into the handler mode, and jumps to the interrupt vector table.</a:t>
            </a:r>
          </a:p>
        </p:txBody>
      </p:sp>
    </p:spTree>
    <p:extLst>
      <p:ext uri="{BB962C8B-B14F-4D97-AF65-F5344CB8AC3E}">
        <p14:creationId xmlns:p14="http://schemas.microsoft.com/office/powerpoint/2010/main" val="1239165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6528-FFDF-2045-866E-64668F458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Interrupt Vector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DB50B-D9C6-B449-90E4-54B26891C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717C0-0D8B-B341-83B4-08B86DC7D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0A4C3-EEFB-184A-BB4C-48692364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E05CD6-558F-1A40-9D0B-009C802EA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3600"/>
            <a:ext cx="2476500" cy="3390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1127BE-D731-5C46-84D6-D2FE52EA830D}"/>
              </a:ext>
            </a:extLst>
          </p:cNvPr>
          <p:cNvSpPr txBox="1"/>
          <p:nvPr/>
        </p:nvSpPr>
        <p:spPr>
          <a:xfrm>
            <a:off x="3496300" y="2026817"/>
            <a:ext cx="564770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__Vectors       DCD     __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initial_sp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; Top of Stack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; Reset Handler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NMI_Handler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; NMI Handler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HardFault_Handler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; Hard Fault Handler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MemManage_Handler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; MPU Fault Handler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BusFault_Handler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; Bus Fault Handler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DCD  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UsageFault_Handler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; Usage Fault Handler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Reset Handler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PROC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EXPORT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Reset_Handler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[WEAK]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IMPORT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SystemInit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IMPORT  __main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LDR     R0, =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SystemInit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BLX     R0                 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LDR     R0, =__main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BX      R0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ENDP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Dummy Exception Handlers (infinite loops which can be modified)</a:t>
            </a:r>
          </a:p>
          <a:p>
            <a:endParaRPr lang="en-US" sz="1000" dirty="0"/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NMI_Handler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PROC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EXPORT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NMI_Handler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[WEAK]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B       .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ENDP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14E9683-C191-1246-A9FA-58B7245A9046}"/>
              </a:ext>
            </a:extLst>
          </p:cNvPr>
          <p:cNvSpPr/>
          <p:nvPr/>
        </p:nvSpPr>
        <p:spPr>
          <a:xfrm>
            <a:off x="304799" y="5205116"/>
            <a:ext cx="5334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BF53DD-AA33-FB42-8F27-6E80C26DAD50}"/>
              </a:ext>
            </a:extLst>
          </p:cNvPr>
          <p:cNvSpPr/>
          <p:nvPr/>
        </p:nvSpPr>
        <p:spPr>
          <a:xfrm>
            <a:off x="3075709" y="2264551"/>
            <a:ext cx="1724891" cy="3003640"/>
          </a:xfrm>
          <a:custGeom>
            <a:avLst/>
            <a:gdLst>
              <a:gd name="connsiteX0" fmla="*/ 0 w 1724891"/>
              <a:gd name="connsiteY0" fmla="*/ 3003640 h 3003640"/>
              <a:gd name="connsiteX1" fmla="*/ 540327 w 1724891"/>
              <a:gd name="connsiteY1" fmla="*/ 696858 h 3003640"/>
              <a:gd name="connsiteX2" fmla="*/ 1039091 w 1724891"/>
              <a:gd name="connsiteY2" fmla="*/ 83794 h 3003640"/>
              <a:gd name="connsiteX3" fmla="*/ 1724891 w 1724891"/>
              <a:gd name="connsiteY3" fmla="*/ 21449 h 300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4891" h="3003640">
                <a:moveTo>
                  <a:pt x="0" y="3003640"/>
                </a:moveTo>
                <a:cubicBezTo>
                  <a:pt x="183572" y="2093569"/>
                  <a:pt x="367145" y="1183499"/>
                  <a:pt x="540327" y="696858"/>
                </a:cubicBezTo>
                <a:cubicBezTo>
                  <a:pt x="713509" y="210217"/>
                  <a:pt x="841664" y="196362"/>
                  <a:pt x="1039091" y="83794"/>
                </a:cubicBezTo>
                <a:cubicBezTo>
                  <a:pt x="1236518" y="-28774"/>
                  <a:pt x="1480704" y="-3663"/>
                  <a:pt x="1724891" y="21449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4AF88D1E-8706-5742-8EA6-DCFFA8D5C38B}"/>
              </a:ext>
            </a:extLst>
          </p:cNvPr>
          <p:cNvSpPr/>
          <p:nvPr/>
        </p:nvSpPr>
        <p:spPr>
          <a:xfrm>
            <a:off x="3647209" y="2306782"/>
            <a:ext cx="3448137" cy="1278082"/>
          </a:xfrm>
          <a:custGeom>
            <a:avLst/>
            <a:gdLst>
              <a:gd name="connsiteX0" fmla="*/ 2857500 w 3448137"/>
              <a:gd name="connsiteY0" fmla="*/ 0 h 1278082"/>
              <a:gd name="connsiteX1" fmla="*/ 3314700 w 3448137"/>
              <a:gd name="connsiteY1" fmla="*/ 467591 h 1278082"/>
              <a:gd name="connsiteX2" fmla="*/ 758536 w 3448137"/>
              <a:gd name="connsiteY2" fmla="*/ 810491 h 1278082"/>
              <a:gd name="connsiteX3" fmla="*/ 0 w 3448137"/>
              <a:gd name="connsiteY3" fmla="*/ 1278082 h 1278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137" h="1278082">
                <a:moveTo>
                  <a:pt x="2857500" y="0"/>
                </a:moveTo>
                <a:cubicBezTo>
                  <a:pt x="3261013" y="166254"/>
                  <a:pt x="3664527" y="332509"/>
                  <a:pt x="3314700" y="467591"/>
                </a:cubicBezTo>
                <a:cubicBezTo>
                  <a:pt x="2964873" y="602673"/>
                  <a:pt x="1310986" y="675409"/>
                  <a:pt x="758536" y="810491"/>
                </a:cubicBezTo>
                <a:cubicBezTo>
                  <a:pt x="206086" y="945573"/>
                  <a:pt x="103043" y="1111827"/>
                  <a:pt x="0" y="1278082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6DB350-2E2E-BB4F-A30C-3027D6F14F37}"/>
              </a:ext>
            </a:extLst>
          </p:cNvPr>
          <p:cNvCxnSpPr>
            <a:cxnSpLocks/>
          </p:cNvCxnSpPr>
          <p:nvPr/>
        </p:nvCxnSpPr>
        <p:spPr>
          <a:xfrm>
            <a:off x="4648200" y="3766371"/>
            <a:ext cx="0" cy="1034229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Arrow 15">
            <a:extLst>
              <a:ext uri="{FF2B5EF4-FFF2-40B4-BE49-F238E27FC236}">
                <a16:creationId xmlns:a16="http://schemas.microsoft.com/office/drawing/2014/main" id="{EDAF717C-63B0-C846-ACC8-52A822660AF2}"/>
              </a:ext>
            </a:extLst>
          </p:cNvPr>
          <p:cNvSpPr/>
          <p:nvPr/>
        </p:nvSpPr>
        <p:spPr>
          <a:xfrm>
            <a:off x="304799" y="5029200"/>
            <a:ext cx="533399" cy="762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D1432ABC-22E2-9B43-8897-F7DFA7B66DFD}"/>
              </a:ext>
            </a:extLst>
          </p:cNvPr>
          <p:cNvSpPr/>
          <p:nvPr/>
        </p:nvSpPr>
        <p:spPr>
          <a:xfrm>
            <a:off x="2992582" y="2427171"/>
            <a:ext cx="1787236" cy="2674765"/>
          </a:xfrm>
          <a:custGeom>
            <a:avLst/>
            <a:gdLst>
              <a:gd name="connsiteX0" fmla="*/ 0 w 1787236"/>
              <a:gd name="connsiteY0" fmla="*/ 2674765 h 2674765"/>
              <a:gd name="connsiteX1" fmla="*/ 384463 w 1787236"/>
              <a:gd name="connsiteY1" fmla="*/ 399156 h 2674765"/>
              <a:gd name="connsiteX2" fmla="*/ 1787236 w 1787236"/>
              <a:gd name="connsiteY2" fmla="*/ 14693 h 2674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7236" h="2674765">
                <a:moveTo>
                  <a:pt x="0" y="2674765"/>
                </a:moveTo>
                <a:cubicBezTo>
                  <a:pt x="43295" y="1758633"/>
                  <a:pt x="86590" y="842501"/>
                  <a:pt x="384463" y="399156"/>
                </a:cubicBezTo>
                <a:cubicBezTo>
                  <a:pt x="682336" y="-44189"/>
                  <a:pt x="1234786" y="-14748"/>
                  <a:pt x="1787236" y="14693"/>
                </a:cubicBezTo>
              </a:path>
            </a:pathLst>
          </a:custGeom>
          <a:noFill/>
          <a:ln>
            <a:solidFill>
              <a:schemeClr val="accent6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BD97E458-9F3B-7D46-AC8F-F929B07F10AA}"/>
              </a:ext>
            </a:extLst>
          </p:cNvPr>
          <p:cNvSpPr/>
          <p:nvPr/>
        </p:nvSpPr>
        <p:spPr>
          <a:xfrm>
            <a:off x="3581142" y="2441864"/>
            <a:ext cx="3383415" cy="3023754"/>
          </a:xfrm>
          <a:custGeom>
            <a:avLst/>
            <a:gdLst>
              <a:gd name="connsiteX0" fmla="*/ 2736531 w 3383415"/>
              <a:gd name="connsiteY0" fmla="*/ 0 h 3023754"/>
              <a:gd name="connsiteX1" fmla="*/ 3339203 w 3383415"/>
              <a:gd name="connsiteY1" fmla="*/ 852054 h 3023754"/>
              <a:gd name="connsiteX2" fmla="*/ 3017085 w 3383415"/>
              <a:gd name="connsiteY2" fmla="*/ 2286000 h 3023754"/>
              <a:gd name="connsiteX3" fmla="*/ 481703 w 3383415"/>
              <a:gd name="connsiteY3" fmla="*/ 2712027 h 3023754"/>
              <a:gd name="connsiteX4" fmla="*/ 3722 w 3383415"/>
              <a:gd name="connsiteY4" fmla="*/ 3023754 h 3023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3415" h="3023754">
                <a:moveTo>
                  <a:pt x="2736531" y="0"/>
                </a:moveTo>
                <a:cubicBezTo>
                  <a:pt x="3014487" y="235527"/>
                  <a:pt x="3292444" y="471054"/>
                  <a:pt x="3339203" y="852054"/>
                </a:cubicBezTo>
                <a:cubicBezTo>
                  <a:pt x="3385962" y="1233054"/>
                  <a:pt x="3493335" y="1976005"/>
                  <a:pt x="3017085" y="2286000"/>
                </a:cubicBezTo>
                <a:cubicBezTo>
                  <a:pt x="2540835" y="2595996"/>
                  <a:pt x="983930" y="2589068"/>
                  <a:pt x="481703" y="2712027"/>
                </a:cubicBezTo>
                <a:cubicBezTo>
                  <a:pt x="-20524" y="2834986"/>
                  <a:pt x="-8401" y="2929370"/>
                  <a:pt x="3722" y="3023754"/>
                </a:cubicBezTo>
              </a:path>
            </a:pathLst>
          </a:custGeom>
          <a:noFill/>
          <a:ln>
            <a:solidFill>
              <a:schemeClr val="accent6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BC37B4-BDCB-C243-AEE8-2D1B1C4E74E5}"/>
              </a:ext>
            </a:extLst>
          </p:cNvPr>
          <p:cNvCxnSpPr/>
          <p:nvPr/>
        </p:nvCxnSpPr>
        <p:spPr>
          <a:xfrm>
            <a:off x="4648200" y="5524500"/>
            <a:ext cx="0" cy="408042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8E1D738-C806-0F4A-B6B1-82611D5731D8}"/>
              </a:ext>
            </a:extLst>
          </p:cNvPr>
          <p:cNvSpPr txBox="1"/>
          <p:nvPr/>
        </p:nvSpPr>
        <p:spPr>
          <a:xfrm>
            <a:off x="5562600" y="5711447"/>
            <a:ext cx="2337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Need to implement how to handle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753B39-6D8D-EC44-B7A9-D380229F07B9}"/>
              </a:ext>
            </a:extLst>
          </p:cNvPr>
          <p:cNvSpPr txBox="1"/>
          <p:nvPr/>
        </p:nvSpPr>
        <p:spPr>
          <a:xfrm>
            <a:off x="246077" y="5507001"/>
            <a:ext cx="2106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Incoming exceptions</a:t>
            </a:r>
          </a:p>
        </p:txBody>
      </p:sp>
    </p:spTree>
    <p:extLst>
      <p:ext uri="{BB962C8B-B14F-4D97-AF65-F5344CB8AC3E}">
        <p14:creationId xmlns:p14="http://schemas.microsoft.com/office/powerpoint/2010/main" val="179777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02AA1-1B77-DC40-899F-EA8A7C792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Reset Sequence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971A0-3564-E645-BA09-E1628833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CSS422</a:t>
            </a:r>
            <a:endParaRPr lang="en-US" altLang="ko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B3F45-9B0F-284D-BD72-6EFCE9345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57760-5C93-3048-8D51-5884BBDB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ECF760-7DC9-724D-9EAF-7FB69096D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276600"/>
            <a:ext cx="4152900" cy="81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74D701-E22F-454F-959D-2ACF4C6B1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688" y="1462228"/>
            <a:ext cx="3511261" cy="489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12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1CB80-2CDE-3A4E-BD7E-8EE30EA6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Assembler Directives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ED63F-8268-DF4B-9C3D-7A0570175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CSS422</a:t>
            </a:r>
            <a:endParaRPr lang="en-US" altLang="ko-K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DE63B-BABB-444C-8615-DBED8C806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Lecture 4: 68K Instr. Decomposition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9AB1D-7E0B-1F4F-A342-04FF498E3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47D119-C395-4B9B-B9E2-89E12287640A}" type="slidenum">
              <a:rPr lang="ko-KR" altLang="en-US" smtClean="0"/>
              <a:pPr>
                <a:defRPr/>
              </a:pPr>
              <a:t>8</a:t>
            </a:fld>
            <a:endParaRPr lang="en-US" altLang="ko-KR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736221D-F988-FF46-BBAA-EC176D0C8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379036"/>
              </p:ext>
            </p:extLst>
          </p:nvPr>
        </p:nvGraphicFramePr>
        <p:xfrm>
          <a:off x="762000" y="1557424"/>
          <a:ext cx="7696200" cy="4897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3655228412"/>
                    </a:ext>
                  </a:extLst>
                </a:gridCol>
                <a:gridCol w="3835400">
                  <a:extLst>
                    <a:ext uri="{9D8B030D-6E8A-4147-A177-3AD203B41FA5}">
                      <a16:colId xmlns:a16="http://schemas.microsoft.com/office/drawing/2014/main" val="410277402"/>
                    </a:ext>
                  </a:extLst>
                </a:gridCol>
                <a:gridCol w="2565400">
                  <a:extLst>
                    <a:ext uri="{9D8B030D-6E8A-4147-A177-3AD203B41FA5}">
                      <a16:colId xmlns:a16="http://schemas.microsoft.com/office/drawing/2014/main" val="2764447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Directives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61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EQU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Gives a symbolic name to a numeric constant.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Stack_Size</a:t>
                      </a:r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EQU 0x00000200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248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Assembles a new code or data section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AREA STACK, NOINIT, READWRITE, ALGIN=3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909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Declares an entry point to a program.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74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Reserves a zeroed block of memory.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Stack_mem</a:t>
                      </a:r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SPACE 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Stack_Size</a:t>
                      </a:r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606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PRESERVE8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8-byte alignment in stack.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665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THUMB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Marks the THUMB mode of operation.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THUMB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803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Make a given symbol visible to the other source files.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EXPORT __Vectors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162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Resolve a given symbol as one that was defined in a different source file.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 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SystemInit</a:t>
                      </a:r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193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Allocates one or more words.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DCD 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Stack_mem</a:t>
                      </a:r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</a:t>
                      </a:r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Stack_Size</a:t>
                      </a:r>
                      <a:endParaRPr lang="en-US" sz="1000" b="1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938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Allocates one or more bytes.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C_string</a:t>
                      </a:r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DCB "C_string",0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63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Align the current location to a specific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ALIGN 8 ; aligned on 8-byte boundary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400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Tells the end of the source file.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285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99844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2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3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4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Theme">
      <a:majorFont>
        <a:latin typeface="Frutiger 55 Roman"/>
        <a:ea typeface="ＭＳ Ｐゴシック"/>
        <a:cs typeface=""/>
      </a:majorFont>
      <a:minorFont>
        <a:latin typeface="Frutiger 55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SigBrnd</Template>
  <TotalTime>13027</TotalTime>
  <Words>1838</Words>
  <Application>Microsoft Macintosh PowerPoint</Application>
  <PresentationFormat>On-screen Show (4:3)</PresentationFormat>
  <Paragraphs>302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16</vt:i4>
      </vt:variant>
      <vt:variant>
        <vt:lpstr>Custom Shows</vt:lpstr>
      </vt:variant>
      <vt:variant>
        <vt:i4>1</vt:i4>
      </vt:variant>
    </vt:vector>
  </HeadingPairs>
  <TitlesOfParts>
    <vt:vector size="27" baseType="lpstr">
      <vt:lpstr>Frutiger 55 Roman</vt:lpstr>
      <vt:lpstr>Arial</vt:lpstr>
      <vt:lpstr>Calibri</vt:lpstr>
      <vt:lpstr>Courier New</vt:lpstr>
      <vt:lpstr>Times New Roman</vt:lpstr>
      <vt:lpstr>1_Office Theme</vt:lpstr>
      <vt:lpstr>Office Theme</vt:lpstr>
      <vt:lpstr>2_Office Theme</vt:lpstr>
      <vt:lpstr>3_Office Theme</vt:lpstr>
      <vt:lpstr>4_Office Theme</vt:lpstr>
      <vt:lpstr>CSS 422 Hardware and Computer Organization </vt:lpstr>
      <vt:lpstr>Topics</vt:lpstr>
      <vt:lpstr>User Programs versus OS</vt:lpstr>
      <vt:lpstr>Processor Operating Mode</vt:lpstr>
      <vt:lpstr>System Stack Architecture</vt:lpstr>
      <vt:lpstr>Exception Types</vt:lpstr>
      <vt:lpstr>Interrupt Vector Table</vt:lpstr>
      <vt:lpstr>Reset Sequence</vt:lpstr>
      <vt:lpstr>Assembler Directives</vt:lpstr>
      <vt:lpstr>Complete 1st Assembly Program</vt:lpstr>
      <vt:lpstr>Keil uVersion</vt:lpstr>
      <vt:lpstr>How to Install Keil uVersion</vt:lpstr>
      <vt:lpstr>How Your Program is Invoked (Reset Sequence Revisited)</vt:lpstr>
      <vt:lpstr>How to Write and Compile</vt:lpstr>
      <vt:lpstr>How to Run Your Program</vt:lpstr>
      <vt:lpstr>Summary</vt:lpstr>
      <vt:lpstr>Custom Show 1</vt:lpstr>
    </vt:vector>
  </TitlesOfParts>
  <Company>Pluto Sound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CSc3360 Windowing Systems Programming</dc:title>
  <dc:creator>Stephen J. Pellicer</dc:creator>
  <cp:lastModifiedBy>Munehiro Fukuda</cp:lastModifiedBy>
  <cp:revision>599</cp:revision>
  <cp:lastPrinted>2020-01-16T05:37:39Z</cp:lastPrinted>
  <dcterms:created xsi:type="dcterms:W3CDTF">2006-01-05T18:10:09Z</dcterms:created>
  <dcterms:modified xsi:type="dcterms:W3CDTF">2025-01-22T07:58:42Z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

<file path=docProps/thumbnail.jpeg>
</file>